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84" r:id="rId2"/>
    <p:sldId id="283" r:id="rId3"/>
    <p:sldId id="257" r:id="rId4"/>
    <p:sldId id="258" r:id="rId5"/>
    <p:sldId id="259" r:id="rId6"/>
    <p:sldId id="285" r:id="rId7"/>
    <p:sldId id="286" r:id="rId8"/>
    <p:sldId id="287" r:id="rId9"/>
    <p:sldId id="260" r:id="rId10"/>
    <p:sldId id="288" r:id="rId11"/>
    <p:sldId id="261" r:id="rId12"/>
    <p:sldId id="262" r:id="rId13"/>
    <p:sldId id="289" r:id="rId14"/>
    <p:sldId id="290" r:id="rId15"/>
    <p:sldId id="265" r:id="rId16"/>
    <p:sldId id="266" r:id="rId17"/>
    <p:sldId id="267" r:id="rId18"/>
    <p:sldId id="291" r:id="rId19"/>
    <p:sldId id="268" r:id="rId20"/>
    <p:sldId id="292" r:id="rId21"/>
    <p:sldId id="269" r:id="rId22"/>
    <p:sldId id="293"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1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87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3C4755-9D5A-4901-90D8-8382C582CB68}" type="datetimeFigureOut">
              <a:rPr lang="en-ZA" smtClean="0"/>
              <a:t>2025/03/13</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2682F9-3EC4-4737-8892-6FC5F1255E91}" type="slidenum">
              <a:rPr lang="en-ZA" smtClean="0"/>
              <a:t>‹#›</a:t>
            </a:fld>
            <a:endParaRPr lang="en-ZA"/>
          </a:p>
        </p:txBody>
      </p:sp>
    </p:spTree>
    <p:extLst>
      <p:ext uri="{BB962C8B-B14F-4D97-AF65-F5344CB8AC3E}">
        <p14:creationId xmlns:p14="http://schemas.microsoft.com/office/powerpoint/2010/main" val="2003522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D3536-3D4B-49EA-B8A3-1896B5648237}" type="datetimeFigureOut">
              <a:rPr lang="en-ZA" smtClean="0"/>
              <a:t>2025/03/13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7752D-F799-423A-8207-F2F9605AAE64}" type="slidenum">
              <a:rPr lang="en-ZA" smtClean="0"/>
              <a:t>‹#›</a:t>
            </a:fld>
            <a:endParaRPr lang="en-ZA"/>
          </a:p>
        </p:txBody>
      </p:sp>
    </p:spTree>
    <p:extLst>
      <p:ext uri="{BB962C8B-B14F-4D97-AF65-F5344CB8AC3E}">
        <p14:creationId xmlns:p14="http://schemas.microsoft.com/office/powerpoint/2010/main" val="200803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37752D-F799-423A-8207-F2F9605AAE64}" type="slidenum">
              <a:rPr lang="en-ZA" smtClean="0"/>
              <a:t>17</a:t>
            </a:fld>
            <a:endParaRPr lang="en-ZA"/>
          </a:p>
        </p:txBody>
      </p:sp>
    </p:spTree>
    <p:extLst>
      <p:ext uri="{BB962C8B-B14F-4D97-AF65-F5344CB8AC3E}">
        <p14:creationId xmlns:p14="http://schemas.microsoft.com/office/powerpoint/2010/main" val="77046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lstStyle>
            <a:lvl1pPr>
              <a:defRPr>
                <a:latin typeface="Franklin Gothic Medium" panose="020B0603020102020204" pitchFamily="34" charset="0"/>
              </a:defRPr>
            </a:lvl1pPr>
            <a:extLst/>
          </a:lstStyle>
          <a:p>
            <a:r>
              <a:rPr kumimoji="0" lang="en-US" dirty="0"/>
              <a:t>Click to edit Master title style</a:t>
            </a:r>
          </a:p>
        </p:txBody>
      </p:sp>
      <p:sp>
        <p:nvSpPr>
          <p:cNvPr id="3" name="Content Placeholder 2"/>
          <p:cNvSpPr>
            <a:spLocks noGrp="1"/>
          </p:cNvSpPr>
          <p:nvPr>
            <p:ph idx="1"/>
          </p:nvPr>
        </p:nvSpPr>
        <p:spPr>
          <a:xfrm>
            <a:off x="502920" y="530352"/>
            <a:ext cx="8183880" cy="4187952"/>
          </a:xfrm>
          <a:prstGeom prst="rect">
            <a:avLst/>
          </a:prstGeom>
        </p:spPr>
        <p:txBody>
          <a:bodyPr/>
          <a:lstStyle>
            <a:lvl1pPr>
              <a:defRPr>
                <a:latin typeface="Franklin Gothic Medium" panose="020B0603020102020204" pitchFamily="34" charset="0"/>
              </a:defRPr>
            </a:lvl1pPr>
            <a:lvl2pPr algn="ctr">
              <a:defRPr sz="1800">
                <a:latin typeface="Franklin Gothic Medium" panose="020B0603020102020204" pitchFamily="34" charset="0"/>
              </a:defRPr>
            </a:lvl2pPr>
            <a:lvl3pPr>
              <a:defRPr/>
            </a:lvl3pPr>
            <a:lvl4pPr>
              <a:defRPr/>
            </a:lvl4pPr>
            <a:lvl5pPr>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Rectangle 6"/>
          <p:cNvSpPr/>
          <p:nvPr userDrawn="1"/>
        </p:nvSpPr>
        <p:spPr>
          <a:xfrm>
            <a:off x="0" y="-4543"/>
            <a:ext cx="9144000" cy="576064"/>
          </a:xfrm>
          <a:prstGeom prst="rect">
            <a:avLst/>
          </a:prstGeom>
          <a:gradFill>
            <a:gsLst>
              <a:gs pos="0">
                <a:schemeClr val="accent1">
                  <a:lumMod val="60000"/>
                  <a:lumOff val="40000"/>
                </a:schemeClr>
              </a:gs>
              <a:gs pos="100000">
                <a:schemeClr val="tx1">
                  <a:lumMod val="75000"/>
                  <a:lumOff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4543"/>
            <a:ext cx="9144000" cy="576064"/>
          </a:xfrm>
          <a:prstGeom prst="rect">
            <a:avLst/>
          </a:prstGeom>
          <a:gradFill>
            <a:gsLst>
              <a:gs pos="0">
                <a:schemeClr val="accent1">
                  <a:lumMod val="60000"/>
                  <a:lumOff val="40000"/>
                </a:schemeClr>
              </a:gs>
              <a:gs pos="100000">
                <a:schemeClr val="tx1">
                  <a:lumMod val="75000"/>
                  <a:lumOff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 name="Group 9"/>
          <p:cNvGrpSpPr/>
          <p:nvPr userDrawn="1"/>
        </p:nvGrpSpPr>
        <p:grpSpPr>
          <a:xfrm rot="10800000">
            <a:off x="-324544" y="5791390"/>
            <a:ext cx="4307655" cy="1136164"/>
            <a:chOff x="1128441" y="3484717"/>
            <a:chExt cx="4307655" cy="2202410"/>
          </a:xfrm>
        </p:grpSpPr>
        <p:sp>
          <p:nvSpPr>
            <p:cNvPr id="12" name="Isosceles Triangle 11"/>
            <p:cNvSpPr/>
            <p:nvPr/>
          </p:nvSpPr>
          <p:spPr>
            <a:xfrm rot="10800000">
              <a:off x="1128441" y="3484717"/>
              <a:ext cx="1429210" cy="1363397"/>
            </a:xfrm>
            <a:prstGeom prst="triangle">
              <a:avLst/>
            </a:prstGeom>
            <a:gradFill flip="none" rotWithShape="1">
              <a:gsLst>
                <a:gs pos="0">
                  <a:schemeClr val="accent1">
                    <a:lumMod val="60000"/>
                    <a:lumOff val="40000"/>
                  </a:schemeClr>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Isosceles Triangle 12"/>
            <p:cNvSpPr/>
            <p:nvPr/>
          </p:nvSpPr>
          <p:spPr>
            <a:xfrm rot="10800000">
              <a:off x="1843046" y="3484717"/>
              <a:ext cx="1429210" cy="1136164"/>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Isosceles Triangle 14"/>
            <p:cNvSpPr/>
            <p:nvPr/>
          </p:nvSpPr>
          <p:spPr>
            <a:xfrm rot="10800000">
              <a:off x="2411760" y="3484717"/>
              <a:ext cx="1429210" cy="1922738"/>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Isosceles Triangle 15"/>
            <p:cNvSpPr/>
            <p:nvPr/>
          </p:nvSpPr>
          <p:spPr>
            <a:xfrm rot="10800000">
              <a:off x="2973494" y="3484717"/>
              <a:ext cx="1429210" cy="891452"/>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Isosceles Triangle 16"/>
            <p:cNvSpPr/>
            <p:nvPr/>
          </p:nvSpPr>
          <p:spPr>
            <a:xfrm rot="10800000">
              <a:off x="3491880" y="3484717"/>
              <a:ext cx="1429210" cy="2202410"/>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Isosceles Triangle 17"/>
            <p:cNvSpPr/>
            <p:nvPr/>
          </p:nvSpPr>
          <p:spPr>
            <a:xfrm rot="10800000">
              <a:off x="4206484" y="3484717"/>
              <a:ext cx="1229612" cy="891452"/>
            </a:xfrm>
            <a:prstGeom prst="triangle">
              <a:avLst>
                <a:gd name="adj" fmla="val 50901"/>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5590"/>
            <a:ext cx="8183880" cy="105156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a:prstGeom prst="rect">
            <a:avLst/>
          </a:prstGeo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a:prstGeom prst="rect">
            <a:avLst/>
          </a:prstGeo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8" name="Footer Placeholder 7"/>
          <p:cNvSpPr>
            <a:spLocks noGrp="1"/>
          </p:cNvSpPr>
          <p:nvPr>
            <p:ph type="ftr" sz="quarter" idx="11"/>
          </p:nvPr>
        </p:nvSpPr>
        <p:spPr>
          <a:xfrm>
            <a:off x="6062328" y="6111875"/>
            <a:ext cx="2286000" cy="365125"/>
          </a:xfrm>
          <a:prstGeom prst="rect">
            <a:avLst/>
          </a:prstGeom>
        </p:spPr>
        <p:txBody>
          <a:bodyPr/>
          <a:lstStyle/>
          <a:p>
            <a:endParaRPr lang="en-ZA"/>
          </a:p>
        </p:txBody>
      </p:sp>
      <p:sp>
        <p:nvSpPr>
          <p:cNvPr id="9" name="Slide Number Placeholder 8"/>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4985590"/>
            <a:ext cx="8183880" cy="105156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4" name="Footer Placeholder 3"/>
          <p:cNvSpPr>
            <a:spLocks noGrp="1"/>
          </p:cNvSpPr>
          <p:nvPr>
            <p:ph type="ftr" sz="quarter" idx="11"/>
          </p:nvPr>
        </p:nvSpPr>
        <p:spPr>
          <a:xfrm>
            <a:off x="6062328" y="6111875"/>
            <a:ext cx="22860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3" name="Footer Placeholder 2"/>
          <p:cNvSpPr>
            <a:spLocks noGrp="1"/>
          </p:cNvSpPr>
          <p:nvPr>
            <p:ph type="ftr" sz="quarter" idx="11"/>
          </p:nvPr>
        </p:nvSpPr>
        <p:spPr>
          <a:xfrm>
            <a:off x="6062328" y="6111875"/>
            <a:ext cx="22860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a:prstGeom prst="rect">
            <a:avLst/>
          </a:prstGeo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a:prstGeom prst="rect">
            <a:avLst/>
          </a:prstGeo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a:prstGeom prst="rect">
            <a:avLst/>
          </a:prstGeo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a:prstGeom prst="rect">
            <a:avLst/>
          </a:prstGeo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a:prstGeom prst="rect">
            <a:avLst/>
          </a:prstGeo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1D1173E-045F-4594-864B-01B85ACEBECC}" type="datetimeFigureOut">
              <a:rPr lang="en-ZA" smtClean="0"/>
              <a:t>2025/03/13</a:t>
            </a:fld>
            <a:endParaRPr lang="en-ZA"/>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ZA"/>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C814CAF7-83D4-43B3-B6C6-526124D434A1}" type="slidenum">
              <a:rPr lang="en-ZA" smtClean="0"/>
              <a:t>‹#›</a:t>
            </a:fld>
            <a:endParaRPr lang="en-Z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6" name="Group 5"/>
          <p:cNvGrpSpPr/>
          <p:nvPr userDrawn="1"/>
        </p:nvGrpSpPr>
        <p:grpSpPr>
          <a:xfrm rot="10800000">
            <a:off x="5004047" y="5791390"/>
            <a:ext cx="4307655" cy="1136164"/>
            <a:chOff x="1128441" y="3484717"/>
            <a:chExt cx="4307655" cy="2202410"/>
          </a:xfrm>
        </p:grpSpPr>
        <p:sp>
          <p:nvSpPr>
            <p:cNvPr id="7" name="Isosceles Triangle 6"/>
            <p:cNvSpPr/>
            <p:nvPr/>
          </p:nvSpPr>
          <p:spPr>
            <a:xfrm rot="10800000">
              <a:off x="1128441" y="3484717"/>
              <a:ext cx="1429210" cy="1363397"/>
            </a:xfrm>
            <a:prstGeom prst="triangle">
              <a:avLst/>
            </a:prstGeom>
            <a:gradFill flip="none" rotWithShape="1">
              <a:gsLst>
                <a:gs pos="0">
                  <a:schemeClr val="accent1">
                    <a:lumMod val="60000"/>
                    <a:lumOff val="40000"/>
                  </a:schemeClr>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Isosceles Triangle 7"/>
            <p:cNvSpPr/>
            <p:nvPr/>
          </p:nvSpPr>
          <p:spPr>
            <a:xfrm rot="10800000">
              <a:off x="1843046" y="3484717"/>
              <a:ext cx="1429210" cy="1136164"/>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Isosceles Triangle 8"/>
            <p:cNvSpPr/>
            <p:nvPr/>
          </p:nvSpPr>
          <p:spPr>
            <a:xfrm rot="10800000">
              <a:off x="2411760" y="3484717"/>
              <a:ext cx="1429210" cy="1922738"/>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Isosceles Triangle 12"/>
            <p:cNvSpPr/>
            <p:nvPr/>
          </p:nvSpPr>
          <p:spPr>
            <a:xfrm rot="10800000">
              <a:off x="2973494" y="3484717"/>
              <a:ext cx="1429210" cy="891452"/>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Isosceles Triangle 14"/>
            <p:cNvSpPr/>
            <p:nvPr/>
          </p:nvSpPr>
          <p:spPr>
            <a:xfrm rot="10800000">
              <a:off x="3491880" y="3484717"/>
              <a:ext cx="1429210" cy="2202410"/>
            </a:xfrm>
            <a:prstGeom prst="triangle">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Isosceles Triangle 15"/>
            <p:cNvSpPr/>
            <p:nvPr/>
          </p:nvSpPr>
          <p:spPr>
            <a:xfrm rot="10800000">
              <a:off x="4206484" y="3484717"/>
              <a:ext cx="1229612" cy="891452"/>
            </a:xfrm>
            <a:prstGeom prst="triangle">
              <a:avLst>
                <a:gd name="adj" fmla="val 50901"/>
              </a:avLst>
            </a:prstGeom>
            <a:gradFill>
              <a:gsLst>
                <a:gs pos="0">
                  <a:schemeClr val="accent1">
                    <a:lumMod val="60000"/>
                    <a:lumOff val="40000"/>
                  </a:schemeClr>
                </a:gs>
                <a:gs pos="100000">
                  <a:schemeClr val="tx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0040" y="-1251520"/>
            <a:ext cx="9504040" cy="3228464"/>
            <a:chOff x="-612576" y="-1514316"/>
            <a:chExt cx="10116616" cy="4032448"/>
          </a:xfrm>
        </p:grpSpPr>
        <p:sp>
          <p:nvSpPr>
            <p:cNvPr id="13" name="Right Triangle 12"/>
            <p:cNvSpPr/>
            <p:nvPr/>
          </p:nvSpPr>
          <p:spPr>
            <a:xfrm rot="10800000">
              <a:off x="-612576" y="0"/>
              <a:ext cx="10116616" cy="1548172"/>
            </a:xfrm>
            <a:prstGeom prst="rtTriangle">
              <a:avLst/>
            </a:prstGeom>
            <a:gradFill>
              <a:gsLst>
                <a:gs pos="0">
                  <a:schemeClr val="accent1">
                    <a:lumMod val="60000"/>
                    <a:lumOff val="40000"/>
                  </a:schemeClr>
                </a:gs>
                <a:gs pos="100000">
                  <a:schemeClr val="tx1">
                    <a:lumMod val="75000"/>
                    <a:lumOff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ight Triangle 13"/>
            <p:cNvSpPr/>
            <p:nvPr/>
          </p:nvSpPr>
          <p:spPr>
            <a:xfrm rot="12143534" flipH="1">
              <a:off x="-152628" y="-1514316"/>
              <a:ext cx="2442852" cy="4032448"/>
            </a:xfrm>
            <a:prstGeom prst="rtTriangle">
              <a:avLst/>
            </a:prstGeom>
            <a:gradFill flip="none" rotWithShape="1">
              <a:gsLst>
                <a:gs pos="18000">
                  <a:schemeClr val="accent1">
                    <a:lumMod val="60000"/>
                    <a:lumOff val="40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5" name="TextBox 14"/>
          <p:cNvSpPr txBox="1"/>
          <p:nvPr/>
        </p:nvSpPr>
        <p:spPr>
          <a:xfrm>
            <a:off x="1043607" y="1870685"/>
            <a:ext cx="7272808" cy="707886"/>
          </a:xfrm>
          <a:prstGeom prst="rect">
            <a:avLst/>
          </a:prstGeom>
          <a:noFill/>
        </p:spPr>
        <p:txBody>
          <a:bodyPr wrap="square" rtlCol="0">
            <a:spAutoFit/>
          </a:bodyPr>
          <a:lstStyle/>
          <a:p>
            <a:r>
              <a:rPr lang="en-ZA" sz="4000" dirty="0">
                <a:latin typeface="Franklin Gothic Medium" panose="020B0603020102020204" pitchFamily="34" charset="0"/>
              </a:rPr>
              <a:t>Modern Day Project Challenges</a:t>
            </a:r>
          </a:p>
        </p:txBody>
      </p:sp>
      <p:grpSp>
        <p:nvGrpSpPr>
          <p:cNvPr id="17" name="Group 4"/>
          <p:cNvGrpSpPr>
            <a:grpSpLocks noChangeAspect="1"/>
          </p:cNvGrpSpPr>
          <p:nvPr/>
        </p:nvGrpSpPr>
        <p:grpSpPr bwMode="auto">
          <a:xfrm>
            <a:off x="7236296" y="126242"/>
            <a:ext cx="1446830" cy="1697909"/>
            <a:chOff x="2472" y="2478"/>
            <a:chExt cx="1043" cy="1224"/>
          </a:xfrm>
        </p:grpSpPr>
        <p:sp>
          <p:nvSpPr>
            <p:cNvPr id="18" name="AutoShape 3"/>
            <p:cNvSpPr>
              <a:spLocks noChangeAspect="1" noChangeArrowheads="1" noTextEdit="1"/>
            </p:cNvSpPr>
            <p:nvPr/>
          </p:nvSpPr>
          <p:spPr bwMode="auto">
            <a:xfrm>
              <a:off x="2472" y="2478"/>
              <a:ext cx="1043"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72" y="2478"/>
              <a:ext cx="1047" cy="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E51750C2-BEDA-363D-CE7E-32972D84981D}"/>
              </a:ext>
            </a:extLst>
          </p:cNvPr>
          <p:cNvSpPr txBox="1"/>
          <p:nvPr/>
        </p:nvSpPr>
        <p:spPr>
          <a:xfrm>
            <a:off x="382285" y="2864791"/>
            <a:ext cx="8595452" cy="3059427"/>
          </a:xfrm>
          <a:prstGeom prst="rect">
            <a:avLst/>
          </a:prstGeom>
          <a:noFill/>
        </p:spPr>
        <p:txBody>
          <a:bodyPr wrap="square" rtlCol="0">
            <a:spAutoFit/>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Over the years I have had the privilege of writing many articles on a variety of subjects,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but in the main they have been associated with design engineering and project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management. These began as somewhat simple scribblings dealing with the basic issues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that we as engineers must take in account on pretty much any engineering design or project.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 think I can say without fear of retribution, that things were much simpler “Back in the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Day”, with limited concerns about QA/QC, the environment, safety, and ergonomics.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2353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7364DB-72D1-9A30-02F9-B05CE0E92186}"/>
              </a:ext>
            </a:extLst>
          </p:cNvPr>
          <p:cNvSpPr>
            <a:spLocks noGrp="1"/>
          </p:cNvSpPr>
          <p:nvPr>
            <p:ph idx="1"/>
          </p:nvPr>
        </p:nvSpPr>
        <p:spPr>
          <a:xfrm>
            <a:off x="480060" y="836712"/>
            <a:ext cx="8183880" cy="4187952"/>
          </a:xfrm>
        </p:spPr>
        <p:txBody>
          <a:bodyPr/>
          <a:lstStyle/>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Previously, climatic conditions such as maximum and minimum temperatures, wind speeds, rainfall, landslides, seismic effects and even the risk of fire could be considered in our designs, by simply investigating historical data and the possibility of it occurring again. How on earth do we do that now!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old data such as the 1 in 100-year occurrence, is now not going to be sufficient. Unless you have just woken up from a 10-year coma, you will be very aware of the extreme weather conditions the world is now experiencing. I am not merely talking about the magnitude of these, but also the increased frequency and unusual locations at which they now occur.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FDD2E21B-5532-AA8B-B398-77EA6FB1F974}"/>
              </a:ext>
            </a:extLst>
          </p:cNvPr>
          <p:cNvSpPr txBox="1"/>
          <p:nvPr/>
        </p:nvSpPr>
        <p:spPr>
          <a:xfrm>
            <a:off x="0" y="722"/>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spTree>
    <p:extLst>
      <p:ext uri="{BB962C8B-B14F-4D97-AF65-F5344CB8AC3E}">
        <p14:creationId xmlns:p14="http://schemas.microsoft.com/office/powerpoint/2010/main" val="156562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pic>
        <p:nvPicPr>
          <p:cNvPr id="4" name="Picture 3" descr="A car in front of a collapsed bridge&#10;&#10;Description automatically generated">
            <a:extLst>
              <a:ext uri="{FF2B5EF4-FFF2-40B4-BE49-F238E27FC236}">
                <a16:creationId xmlns:a16="http://schemas.microsoft.com/office/drawing/2014/main" id="{0C8B2212-9F4A-3AA8-FA4F-C37154DFE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89" y="692696"/>
            <a:ext cx="4050451" cy="3240360"/>
          </a:xfrm>
          <a:prstGeom prst="rect">
            <a:avLst/>
          </a:prstGeom>
        </p:spPr>
      </p:pic>
      <p:sp>
        <p:nvSpPr>
          <p:cNvPr id="9" name="TextBox 8">
            <a:extLst>
              <a:ext uri="{FF2B5EF4-FFF2-40B4-BE49-F238E27FC236}">
                <a16:creationId xmlns:a16="http://schemas.microsoft.com/office/drawing/2014/main" id="{95247F85-CDBF-A41A-C341-DBFDA1D3CB42}"/>
              </a:ext>
            </a:extLst>
          </p:cNvPr>
          <p:cNvSpPr txBox="1"/>
          <p:nvPr/>
        </p:nvSpPr>
        <p:spPr>
          <a:xfrm>
            <a:off x="926131" y="4082246"/>
            <a:ext cx="2781773" cy="461665"/>
          </a:xfrm>
          <a:prstGeom prst="rect">
            <a:avLst/>
          </a:prstGeom>
          <a:noFill/>
        </p:spPr>
        <p:txBody>
          <a:bodyPr wrap="square" rtlCol="0">
            <a:spAutoFit/>
          </a:bodyPr>
          <a:lstStyle/>
          <a:p>
            <a:r>
              <a:rPr lang="en-ZA" sz="2400" b="1" dirty="0"/>
              <a:t>EARTHQUAKES</a:t>
            </a:r>
          </a:p>
        </p:txBody>
      </p:sp>
      <p:pic>
        <p:nvPicPr>
          <p:cNvPr id="2" name="Picture 1" descr="A road with palm trees on it&#10;&#10;Description automatically generated">
            <a:extLst>
              <a:ext uri="{FF2B5EF4-FFF2-40B4-BE49-F238E27FC236}">
                <a16:creationId xmlns:a16="http://schemas.microsoft.com/office/drawing/2014/main" id="{69FC9CDA-0392-F94F-CB99-F0FA0B3CB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404" y="1101011"/>
            <a:ext cx="4141277" cy="2327989"/>
          </a:xfrm>
          <a:prstGeom prst="rect">
            <a:avLst/>
          </a:prstGeom>
        </p:spPr>
      </p:pic>
      <p:sp>
        <p:nvSpPr>
          <p:cNvPr id="3" name="TextBox 2">
            <a:extLst>
              <a:ext uri="{FF2B5EF4-FFF2-40B4-BE49-F238E27FC236}">
                <a16:creationId xmlns:a16="http://schemas.microsoft.com/office/drawing/2014/main" id="{BC1FD7E0-59FB-D5AA-858D-E2819C71665C}"/>
              </a:ext>
            </a:extLst>
          </p:cNvPr>
          <p:cNvSpPr txBox="1"/>
          <p:nvPr/>
        </p:nvSpPr>
        <p:spPr>
          <a:xfrm>
            <a:off x="5572503" y="3666747"/>
            <a:ext cx="2664296" cy="830997"/>
          </a:xfrm>
          <a:prstGeom prst="rect">
            <a:avLst/>
          </a:prstGeom>
          <a:noFill/>
        </p:spPr>
        <p:txBody>
          <a:bodyPr wrap="square" rtlCol="0">
            <a:spAutoFit/>
          </a:bodyPr>
          <a:lstStyle/>
          <a:p>
            <a:r>
              <a:rPr lang="en-ZA" sz="2400" b="1" dirty="0"/>
              <a:t>TORNADO’S &amp; </a:t>
            </a:r>
          </a:p>
          <a:p>
            <a:r>
              <a:rPr lang="en-ZA" sz="2400" b="1" dirty="0"/>
              <a:t>HURRICANES</a:t>
            </a:r>
          </a:p>
        </p:txBody>
      </p:sp>
      <p:sp>
        <p:nvSpPr>
          <p:cNvPr id="5" name="TextBox 4">
            <a:extLst>
              <a:ext uri="{FF2B5EF4-FFF2-40B4-BE49-F238E27FC236}">
                <a16:creationId xmlns:a16="http://schemas.microsoft.com/office/drawing/2014/main" id="{A1BEA45C-F372-FC50-6462-BE08F06E20E6}"/>
              </a:ext>
            </a:extLst>
          </p:cNvPr>
          <p:cNvSpPr txBox="1"/>
          <p:nvPr/>
        </p:nvSpPr>
        <p:spPr>
          <a:xfrm>
            <a:off x="408776" y="5301208"/>
            <a:ext cx="8326447" cy="646331"/>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Massive earthquakes and hurricanes doing damage to urban and rural places that have</a:t>
            </a:r>
          </a:p>
          <a:p>
            <a:pPr algn="ctr"/>
            <a:r>
              <a:rPr lang="en-ZA" sz="1800" dirty="0">
                <a:effectLst/>
                <a:latin typeface="Calibri" panose="020F0502020204030204" pitchFamily="34" charset="0"/>
                <a:ea typeface="Calibri" panose="020F0502020204030204" pitchFamily="34" charset="0"/>
                <a:cs typeface="Times New Roman" panose="02020603050405020304" pitchFamily="18" charset="0"/>
              </a:rPr>
              <a:t> never historically seen such events before.</a:t>
            </a:r>
            <a:endParaRPr lang="en-GB" dirty="0"/>
          </a:p>
        </p:txBody>
      </p:sp>
    </p:spTree>
    <p:extLst>
      <p:ext uri="{BB962C8B-B14F-4D97-AF65-F5344CB8AC3E}">
        <p14:creationId xmlns:p14="http://schemas.microsoft.com/office/powerpoint/2010/main" val="47384765"/>
      </p:ext>
    </p:extLst>
  </p:cSld>
  <p:clrMapOvr>
    <a:masterClrMapping/>
  </p:clrMapOvr>
  <mc:AlternateContent xmlns:mc="http://schemas.openxmlformats.org/markup-compatibility/2006" xmlns:p14="http://schemas.microsoft.com/office/powerpoint/2010/main">
    <mc:Choice Requires="p14">
      <p:transition spd="slow" p14:dur="2000" advTm="801"/>
    </mc:Choice>
    <mc:Fallback xmlns="">
      <p:transition spd="slow" advTm="8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55976" y="2852936"/>
            <a:ext cx="4507186" cy="61265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Arial" panose="020B0604020202020204" pitchFamily="34" charset="0"/>
              <a:buChar char="•"/>
            </a:pPr>
            <a:endParaRPr lang="en-ZA" sz="2400" b="1" u="sng" dirty="0">
              <a:latin typeface="Franklin Gothic Medium" panose="020B0603020102020204" pitchFamily="34" charset="0"/>
            </a:endParaRPr>
          </a:p>
        </p:txBody>
      </p:sp>
      <p:sp>
        <p:nvSpPr>
          <p:cNvPr id="10" name="TextBox 9"/>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pic>
        <p:nvPicPr>
          <p:cNvPr id="3" name="Picture 2" descr="A bridge with a white railing and a white fence&#10;&#10;Description automatically generated">
            <a:extLst>
              <a:ext uri="{FF2B5EF4-FFF2-40B4-BE49-F238E27FC236}">
                <a16:creationId xmlns:a16="http://schemas.microsoft.com/office/drawing/2014/main" id="{8782D357-2DE8-0D2A-C64D-87D3537FE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8" y="738282"/>
            <a:ext cx="4088874" cy="2727312"/>
          </a:xfrm>
          <a:prstGeom prst="rect">
            <a:avLst/>
          </a:prstGeom>
        </p:spPr>
      </p:pic>
      <p:sp>
        <p:nvSpPr>
          <p:cNvPr id="6" name="TextBox 5">
            <a:extLst>
              <a:ext uri="{FF2B5EF4-FFF2-40B4-BE49-F238E27FC236}">
                <a16:creationId xmlns:a16="http://schemas.microsoft.com/office/drawing/2014/main" id="{49CE0285-98A9-C386-0F1E-A674F68ADA35}"/>
              </a:ext>
            </a:extLst>
          </p:cNvPr>
          <p:cNvSpPr txBox="1"/>
          <p:nvPr/>
        </p:nvSpPr>
        <p:spPr>
          <a:xfrm>
            <a:off x="1403648" y="3636032"/>
            <a:ext cx="1656184" cy="461665"/>
          </a:xfrm>
          <a:prstGeom prst="rect">
            <a:avLst/>
          </a:prstGeom>
          <a:noFill/>
        </p:spPr>
        <p:txBody>
          <a:bodyPr wrap="square" rtlCol="0">
            <a:spAutoFit/>
          </a:bodyPr>
          <a:lstStyle/>
          <a:p>
            <a:r>
              <a:rPr lang="en-ZA" sz="2400" b="1" dirty="0"/>
              <a:t>FLOODS</a:t>
            </a:r>
          </a:p>
        </p:txBody>
      </p:sp>
      <p:pic>
        <p:nvPicPr>
          <p:cNvPr id="2" name="Picture 1" descr="A large fire in the mountains&#10;&#10;Description automatically generated">
            <a:extLst>
              <a:ext uri="{FF2B5EF4-FFF2-40B4-BE49-F238E27FC236}">
                <a16:creationId xmlns:a16="http://schemas.microsoft.com/office/drawing/2014/main" id="{4D66BF0E-5410-083A-5FE7-F53E65C8D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139" y="738282"/>
            <a:ext cx="4324023" cy="2727312"/>
          </a:xfrm>
          <a:prstGeom prst="rect">
            <a:avLst/>
          </a:prstGeom>
        </p:spPr>
      </p:pic>
      <p:sp>
        <p:nvSpPr>
          <p:cNvPr id="5" name="TextBox 4">
            <a:extLst>
              <a:ext uri="{FF2B5EF4-FFF2-40B4-BE49-F238E27FC236}">
                <a16:creationId xmlns:a16="http://schemas.microsoft.com/office/drawing/2014/main" id="{F27722DC-964C-EF8D-5D36-93CA428ED870}"/>
              </a:ext>
            </a:extLst>
          </p:cNvPr>
          <p:cNvSpPr txBox="1"/>
          <p:nvPr/>
        </p:nvSpPr>
        <p:spPr>
          <a:xfrm>
            <a:off x="6156176" y="3605797"/>
            <a:ext cx="2016224" cy="461665"/>
          </a:xfrm>
          <a:prstGeom prst="rect">
            <a:avLst/>
          </a:prstGeom>
          <a:noFill/>
        </p:spPr>
        <p:txBody>
          <a:bodyPr wrap="square" rtlCol="0">
            <a:spAutoFit/>
          </a:bodyPr>
          <a:lstStyle/>
          <a:p>
            <a:r>
              <a:rPr lang="en-ZA" sz="2400" b="1" dirty="0"/>
              <a:t>FIRE</a:t>
            </a:r>
          </a:p>
        </p:txBody>
      </p:sp>
      <p:sp>
        <p:nvSpPr>
          <p:cNvPr id="7" name="TextBox 6">
            <a:extLst>
              <a:ext uri="{FF2B5EF4-FFF2-40B4-BE49-F238E27FC236}">
                <a16:creationId xmlns:a16="http://schemas.microsoft.com/office/drawing/2014/main" id="{30CCFA5E-D958-A7DE-E196-5ACEBC76C5F5}"/>
              </a:ext>
            </a:extLst>
          </p:cNvPr>
          <p:cNvSpPr txBox="1"/>
          <p:nvPr/>
        </p:nvSpPr>
        <p:spPr>
          <a:xfrm>
            <a:off x="760380" y="4797152"/>
            <a:ext cx="7557518" cy="369332"/>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Extreme drought, fires and floods in Pakistan and Australia are prime examples</a:t>
            </a:r>
            <a:endParaRPr lang="en-GB" dirty="0"/>
          </a:p>
        </p:txBody>
      </p:sp>
    </p:spTree>
    <p:extLst>
      <p:ext uri="{BB962C8B-B14F-4D97-AF65-F5344CB8AC3E}">
        <p14:creationId xmlns:p14="http://schemas.microsoft.com/office/powerpoint/2010/main" val="16056129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7A6FF-86D4-90FD-DC7B-3F5C7B2F3312}"/>
              </a:ext>
            </a:extLst>
          </p:cNvPr>
          <p:cNvSpPr>
            <a:spLocks noGrp="1"/>
          </p:cNvSpPr>
          <p:nvPr>
            <p:ph idx="1"/>
          </p:nvPr>
        </p:nvSpPr>
        <p:spPr>
          <a:xfrm>
            <a:off x="395536" y="836712"/>
            <a:ext cx="8183880" cy="4187952"/>
          </a:xfrm>
        </p:spPr>
        <p:txBody>
          <a:bodyPr/>
          <a:lstStyle/>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I think we have all been shocked by the recent destruction and loss of life due to the earthquakes in Turkey and Syria. There is little doubt that this was exacerbated by the unforgivably poor construction of the residential high-rise buildings, despite the existence of new, very strict building legislation after the previous earthquakes that hit this region. Construction companies were allowed to ignore these if they paid monies to the government. This money is a drop in the ocean to the money that is now needed to repair and rebuild.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I recently took part in a seminar held by a well know investment bank. As per normal none of the “experts” could tell you where to invest, should you be in the fortunate position of having some spare cash under your mattress. What they did make very clear however, was that the companies who were faring better than others, had clear and precise mitigating and recovery procedures in place should any of the previously mentioned global events occur. To invest in these was seen as a good way to hedge against the massive losses that would see your hard-earned cash disappear literally in a puff of smoke.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90EF015B-BEA8-5848-E465-6FF0011B54C5}"/>
              </a:ext>
            </a:extLst>
          </p:cNvPr>
          <p:cNvSpPr txBox="1"/>
          <p:nvPr/>
        </p:nvSpPr>
        <p:spPr>
          <a:xfrm>
            <a:off x="0" y="722"/>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spTree>
    <p:extLst>
      <p:ext uri="{BB962C8B-B14F-4D97-AF65-F5344CB8AC3E}">
        <p14:creationId xmlns:p14="http://schemas.microsoft.com/office/powerpoint/2010/main" val="371394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9471A-88BF-614B-BD38-5CDAFB220686}"/>
              </a:ext>
            </a:extLst>
          </p:cNvPr>
          <p:cNvSpPr>
            <a:spLocks noGrp="1"/>
          </p:cNvSpPr>
          <p:nvPr>
            <p:ph idx="1"/>
          </p:nvPr>
        </p:nvSpPr>
        <p:spPr>
          <a:xfrm>
            <a:off x="480060" y="764704"/>
            <a:ext cx="8183880" cy="4187952"/>
          </a:xfrm>
        </p:spPr>
        <p:txBody>
          <a:bodyPr/>
          <a:lstStyle/>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Global conflict and unrest are something that does not directly influence engineering design, but it certainly has a significant influence on project execution. Governments seem to collapse and rise at a frightening frequency. Military conflict, which can vary from a vigorous sable rattle to a full-scale war, can play havoc to any of the best made plans.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DE6CA2CB-1B98-0A43-2813-C2DF550E2DC7}"/>
              </a:ext>
            </a:extLst>
          </p:cNvPr>
          <p:cNvSpPr txBox="1"/>
          <p:nvPr/>
        </p:nvSpPr>
        <p:spPr>
          <a:xfrm>
            <a:off x="0" y="722"/>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spTree>
    <p:extLst>
      <p:ext uri="{BB962C8B-B14F-4D97-AF65-F5344CB8AC3E}">
        <p14:creationId xmlns:p14="http://schemas.microsoft.com/office/powerpoint/2010/main" val="312560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39744" y="764704"/>
            <a:ext cx="2304256" cy="523220"/>
          </a:xfrm>
        </p:spPr>
        <p:txBody>
          <a:bodyPr/>
          <a:lstStyle/>
          <a:p>
            <a:pPr marL="0" indent="0" algn="ctr">
              <a:buNone/>
            </a:pPr>
            <a:r>
              <a:rPr lang="en-ZA" sz="2000" b="1" u="sng" dirty="0"/>
              <a:t>10 YEARS AGO</a:t>
            </a:r>
          </a:p>
        </p:txBody>
      </p:sp>
      <p:sp>
        <p:nvSpPr>
          <p:cNvPr id="6" name="TextBox 5"/>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GLOBAL CONFLICT</a:t>
            </a:r>
          </a:p>
        </p:txBody>
      </p:sp>
      <p:pic>
        <p:nvPicPr>
          <p:cNvPr id="8" name="Picture 7" descr="A map of the world with different colored countries/regions&#10;&#10;Description automatically generated">
            <a:extLst>
              <a:ext uri="{FF2B5EF4-FFF2-40B4-BE49-F238E27FC236}">
                <a16:creationId xmlns:a16="http://schemas.microsoft.com/office/drawing/2014/main" id="{445C31F1-40CF-6BEE-967E-5D40FC4F5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764704"/>
            <a:ext cx="6493656" cy="4115609"/>
          </a:xfrm>
          <a:prstGeom prst="rect">
            <a:avLst/>
          </a:prstGeom>
        </p:spPr>
      </p:pic>
      <p:sp>
        <p:nvSpPr>
          <p:cNvPr id="2" name="TextBox 1">
            <a:extLst>
              <a:ext uri="{FF2B5EF4-FFF2-40B4-BE49-F238E27FC236}">
                <a16:creationId xmlns:a16="http://schemas.microsoft.com/office/drawing/2014/main" id="{3579899F-19A4-9A21-A8F5-E114FFBB35E6}"/>
              </a:ext>
            </a:extLst>
          </p:cNvPr>
          <p:cNvSpPr txBox="1"/>
          <p:nvPr/>
        </p:nvSpPr>
        <p:spPr>
          <a:xfrm>
            <a:off x="548076" y="5229200"/>
            <a:ext cx="7298345" cy="646331"/>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This map shows the major world conflicts in 2014. These can be seen in 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759141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444208" y="877905"/>
            <a:ext cx="1944216" cy="576064"/>
          </a:xfrm>
        </p:spPr>
        <p:txBody>
          <a:bodyPr/>
          <a:lstStyle/>
          <a:p>
            <a:pPr marL="0" indent="0" algn="ctr">
              <a:buNone/>
            </a:pPr>
            <a:r>
              <a:rPr lang="en-ZA" sz="2000" b="1" u="sng" dirty="0"/>
              <a:t>PRESENT DAY</a:t>
            </a:r>
          </a:p>
        </p:txBody>
      </p:sp>
      <p:sp>
        <p:nvSpPr>
          <p:cNvPr id="6" name="TextBox 5"/>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GLOBAL CONFLICT</a:t>
            </a:r>
          </a:p>
        </p:txBody>
      </p:sp>
      <p:pic>
        <p:nvPicPr>
          <p:cNvPr id="12" name="Picture 11" descr="A map of the world&#10;&#10;Description automatically generated">
            <a:extLst>
              <a:ext uri="{FF2B5EF4-FFF2-40B4-BE49-F238E27FC236}">
                <a16:creationId xmlns:a16="http://schemas.microsoft.com/office/drawing/2014/main" id="{18BA51A1-94B4-D7B5-8559-023080456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12055"/>
            <a:ext cx="5839918" cy="4473129"/>
          </a:xfrm>
          <a:prstGeom prst="rect">
            <a:avLst/>
          </a:prstGeom>
        </p:spPr>
      </p:pic>
      <p:sp>
        <p:nvSpPr>
          <p:cNvPr id="2" name="TextBox 1">
            <a:extLst>
              <a:ext uri="{FF2B5EF4-FFF2-40B4-BE49-F238E27FC236}">
                <a16:creationId xmlns:a16="http://schemas.microsoft.com/office/drawing/2014/main" id="{C406362B-E50E-38F1-38B1-7086A6282DC2}"/>
              </a:ext>
            </a:extLst>
          </p:cNvPr>
          <p:cNvSpPr txBox="1"/>
          <p:nvPr/>
        </p:nvSpPr>
        <p:spPr>
          <a:xfrm>
            <a:off x="1107429" y="5333764"/>
            <a:ext cx="6929141" cy="646331"/>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Now see a similar map of 2023 and the massive increase in areas of 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3292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539552" y="2924944"/>
            <a:ext cx="3311525" cy="614363"/>
          </a:xfrm>
          <a:prstGeom prst="rect">
            <a:avLst/>
          </a:prstGeom>
        </p:spPr>
        <p:txBody>
          <a:bodyPr/>
          <a:lstStyle/>
          <a:p>
            <a:pPr marL="0" indent="0" algn="ctr">
              <a:buNone/>
            </a:pPr>
            <a:endParaRPr lang="en-ZA" sz="2400" b="1" dirty="0"/>
          </a:p>
          <a:p>
            <a:pPr algn="ctr">
              <a:buFont typeface="Arial" panose="020B0604020202020204" pitchFamily="34" charset="0"/>
              <a:buChar char="•"/>
            </a:pPr>
            <a:endParaRPr lang="en-ZA" sz="2400" b="1" u="sng" dirty="0"/>
          </a:p>
        </p:txBody>
      </p:sp>
      <p:sp>
        <p:nvSpPr>
          <p:cNvPr id="6" name="TextBox 5"/>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HEALTH PANDEMICS</a:t>
            </a:r>
          </a:p>
        </p:txBody>
      </p:sp>
      <p:sp>
        <p:nvSpPr>
          <p:cNvPr id="10" name="TextBox 9">
            <a:extLst>
              <a:ext uri="{FF2B5EF4-FFF2-40B4-BE49-F238E27FC236}">
                <a16:creationId xmlns:a16="http://schemas.microsoft.com/office/drawing/2014/main" id="{937473F0-D7F6-9C37-C847-5897DE8C1289}"/>
              </a:ext>
            </a:extLst>
          </p:cNvPr>
          <p:cNvSpPr txBox="1"/>
          <p:nvPr/>
        </p:nvSpPr>
        <p:spPr>
          <a:xfrm>
            <a:off x="572569" y="659011"/>
            <a:ext cx="8064896" cy="5170646"/>
          </a:xfrm>
          <a:prstGeom prst="rect">
            <a:avLst/>
          </a:prstGeom>
          <a:noFill/>
        </p:spPr>
        <p:txBody>
          <a:bodyPr wrap="square" rtlCol="0">
            <a:spAutoFit/>
          </a:bodyPr>
          <a:lstStyle/>
          <a:p>
            <a:r>
              <a:rPr lang="en-ZA" sz="2400" b="1" dirty="0"/>
              <a:t>During the period 1900 to 2000 the world faced only two or three flu pandemics which killed less than 25 million people worldwide.</a:t>
            </a:r>
          </a:p>
          <a:p>
            <a:endParaRPr lang="en-ZA" sz="2400" b="1" dirty="0"/>
          </a:p>
          <a:p>
            <a:r>
              <a:rPr lang="en-ZA" sz="2400" b="1" dirty="0"/>
              <a:t>Since 2000 we have seen 4 major world pandemics.</a:t>
            </a:r>
          </a:p>
          <a:p>
            <a:endParaRPr lang="en-ZA" sz="2400" b="1" dirty="0"/>
          </a:p>
          <a:p>
            <a:pPr marL="285750" indent="-285750">
              <a:buFont typeface="Arial" panose="020B0604020202020204" pitchFamily="34" charset="0"/>
              <a:buChar char="•"/>
            </a:pPr>
            <a:r>
              <a:rPr lang="en-ZA" sz="2400" b="1" dirty="0"/>
              <a:t>HIV/AIDS </a:t>
            </a:r>
            <a:r>
              <a:rPr lang="en-ZA" sz="2400" b="1" dirty="0" err="1"/>
              <a:t>approx</a:t>
            </a:r>
            <a:r>
              <a:rPr lang="en-ZA" sz="2400" b="1" dirty="0"/>
              <a:t> 33 million deaths up to 2022.</a:t>
            </a:r>
          </a:p>
          <a:p>
            <a:pPr marL="285750" indent="-285750">
              <a:buFont typeface="Arial" panose="020B0604020202020204" pitchFamily="34" charset="0"/>
              <a:buChar char="•"/>
            </a:pPr>
            <a:r>
              <a:rPr lang="en-ZA" sz="2400" b="1" dirty="0"/>
              <a:t>SARS/MERS approx. 1 million deaths</a:t>
            </a:r>
          </a:p>
          <a:p>
            <a:pPr marL="285750" indent="-285750">
              <a:buFont typeface="Arial" panose="020B0604020202020204" pitchFamily="34" charset="0"/>
              <a:buChar char="•"/>
            </a:pPr>
            <a:r>
              <a:rPr lang="en-ZA" sz="2400" b="1" dirty="0"/>
              <a:t>Swine Flu approx. 2 million deaths</a:t>
            </a:r>
          </a:p>
          <a:p>
            <a:pPr marL="285750" indent="-285750">
              <a:buFont typeface="Arial" panose="020B0604020202020204" pitchFamily="34" charset="0"/>
              <a:buChar char="•"/>
            </a:pPr>
            <a:r>
              <a:rPr lang="en-ZA" sz="2400" b="1" dirty="0"/>
              <a:t>COVID approx. 32 million deaths and counting.</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315086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F67A6-E17B-EE14-DABD-3E487B5399F3}"/>
              </a:ext>
            </a:extLst>
          </p:cNvPr>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HEALTH PANDEMICS</a:t>
            </a:r>
          </a:p>
        </p:txBody>
      </p:sp>
      <p:sp>
        <p:nvSpPr>
          <p:cNvPr id="3" name="TextBox 2">
            <a:extLst>
              <a:ext uri="{FF2B5EF4-FFF2-40B4-BE49-F238E27FC236}">
                <a16:creationId xmlns:a16="http://schemas.microsoft.com/office/drawing/2014/main" id="{A19BA637-7508-D0D4-A7FE-6063DD143FA5}"/>
              </a:ext>
            </a:extLst>
          </p:cNvPr>
          <p:cNvSpPr txBox="1"/>
          <p:nvPr/>
        </p:nvSpPr>
        <p:spPr>
          <a:xfrm>
            <a:off x="251520" y="836712"/>
            <a:ext cx="8712968" cy="5145383"/>
          </a:xfrm>
          <a:prstGeom prst="rect">
            <a:avLst/>
          </a:prstGeom>
          <a:noFill/>
        </p:spPr>
        <p:txBody>
          <a:bodyPr wrap="square" rtlCol="0">
            <a:spAutoFit/>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Global health pandemics have also increased significantly over the years. Whilst the last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century had its own pandemics, the Spanish flu being the worst, the severity was relatively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small, and it was infrequent. The past 24 years of this century has already seen a frightening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increase in their frequency and the number of deaths.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How do we as new age engineers and project managers deal with this? A colleague of mine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once said that working these days is like trying to juggle jelly!!</a:t>
            </a:r>
          </a:p>
          <a:p>
            <a:pPr>
              <a:lnSpc>
                <a:spcPct val="107000"/>
              </a:lnSpc>
              <a:spcAft>
                <a:spcPts val="800"/>
              </a:spcAft>
            </a:pPr>
            <a:endParaRPr lang="en-Z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As a design engineer it is easy to find yourself adopting some of the “ back-in-the-day “ solutions, building things big and strong enough to deal with any eventuality. As a project manager it is also easy to adopt the philosophy of having enough money in the budget to cope with them. As an alternative however, we could also design and construct things that can be easily repaired or replaced.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5357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7504" y="5805264"/>
            <a:ext cx="3875916" cy="576064"/>
          </a:xfrm>
        </p:spPr>
        <p:txBody>
          <a:bodyPr/>
          <a:lstStyle/>
          <a:p>
            <a:pPr marL="0" indent="0" algn="ctr">
              <a:buNone/>
            </a:pPr>
            <a:r>
              <a:rPr lang="en-ZA" sz="2400" b="1" dirty="0">
                <a:latin typeface="Franklin Gothic Medium" panose="020B0603020102020204" pitchFamily="34" charset="0"/>
              </a:rPr>
              <a:t>MODULAR DESIGN</a:t>
            </a:r>
          </a:p>
        </p:txBody>
      </p:sp>
      <p:sp>
        <p:nvSpPr>
          <p:cNvPr id="7" name="TextBox 6"/>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DESIGN SOLUTIONS</a:t>
            </a:r>
          </a:p>
        </p:txBody>
      </p:sp>
      <p:pic>
        <p:nvPicPr>
          <p:cNvPr id="2" name="Picture 1" descr="A group of people standing outside of a factory&#10;&#10;Description automatically generated">
            <a:extLst>
              <a:ext uri="{FF2B5EF4-FFF2-40B4-BE49-F238E27FC236}">
                <a16:creationId xmlns:a16="http://schemas.microsoft.com/office/drawing/2014/main" id="{8BF5A7BB-30B9-6B52-4D4E-2365FC4DBA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764704"/>
            <a:ext cx="7344816" cy="4895320"/>
          </a:xfrm>
          <a:prstGeom prst="rect">
            <a:avLst/>
          </a:prstGeom>
        </p:spPr>
      </p:pic>
    </p:spTree>
    <p:extLst>
      <p:ext uri="{BB962C8B-B14F-4D97-AF65-F5344CB8AC3E}">
        <p14:creationId xmlns:p14="http://schemas.microsoft.com/office/powerpoint/2010/main" val="12987454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01" y="6316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BACK IN THE DAY</a:t>
            </a:r>
          </a:p>
        </p:txBody>
      </p:sp>
      <p:sp>
        <p:nvSpPr>
          <p:cNvPr id="31" name="TextBox 30"/>
          <p:cNvSpPr txBox="1"/>
          <p:nvPr/>
        </p:nvSpPr>
        <p:spPr>
          <a:xfrm>
            <a:off x="2366784" y="1124744"/>
            <a:ext cx="4410431" cy="2862322"/>
          </a:xfrm>
          <a:prstGeom prst="rect">
            <a:avLst/>
          </a:prstGeom>
          <a:noFill/>
        </p:spPr>
        <p:txBody>
          <a:bodyPr wrap="square" rtlCol="0">
            <a:spAutoFit/>
          </a:bodyPr>
          <a:lstStyle/>
          <a:p>
            <a:pPr algn="ctr"/>
            <a:r>
              <a:rPr lang="en-ZA" sz="6000" b="1" dirty="0">
                <a:latin typeface="Franklin Gothic Medium" panose="020B0603020102020204" pitchFamily="34" charset="0"/>
              </a:rPr>
              <a:t>We built things big and strong !</a:t>
            </a:r>
          </a:p>
        </p:txBody>
      </p:sp>
      <p:sp>
        <p:nvSpPr>
          <p:cNvPr id="2" name="TextBox 1">
            <a:extLst>
              <a:ext uri="{FF2B5EF4-FFF2-40B4-BE49-F238E27FC236}">
                <a16:creationId xmlns:a16="http://schemas.microsoft.com/office/drawing/2014/main" id="{7FD307EF-7DF5-2F17-6B7D-4F1936235377}"/>
              </a:ext>
            </a:extLst>
          </p:cNvPr>
          <p:cNvSpPr txBox="1"/>
          <p:nvPr/>
        </p:nvSpPr>
        <p:spPr>
          <a:xfrm>
            <a:off x="1259632" y="5157192"/>
            <a:ext cx="6928243" cy="369332"/>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We made it “Big and Strong” and that generally covered most concerns!</a:t>
            </a:r>
            <a:endParaRPr lang="en-GB" dirty="0"/>
          </a:p>
        </p:txBody>
      </p:sp>
    </p:spTree>
    <p:extLst>
      <p:ext uri="{BB962C8B-B14F-4D97-AF65-F5344CB8AC3E}">
        <p14:creationId xmlns:p14="http://schemas.microsoft.com/office/powerpoint/2010/main" val="244496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21F4E-C899-6FC0-B9AB-B80FDE62B065}"/>
              </a:ext>
            </a:extLst>
          </p:cNvPr>
          <p:cNvSpPr>
            <a:spLocks noGrp="1"/>
          </p:cNvSpPr>
          <p:nvPr>
            <p:ph idx="1"/>
          </p:nvPr>
        </p:nvSpPr>
        <p:spPr>
          <a:xfrm>
            <a:off x="395536" y="908720"/>
            <a:ext cx="8183880" cy="4187952"/>
          </a:xfrm>
        </p:spPr>
        <p:txBody>
          <a:bodyPr/>
          <a:lstStyle/>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Maybe a sort of “Lego based“ plant. No more multi-level structures that are susceptible to earthquakes or very high structures which carry vital commodities for production, which if damaged can be catastrophic to operations. </a:t>
            </a:r>
          </a:p>
          <a:p>
            <a:pPr marL="0" indent="0">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Can a low-level modular type of plant reduce the risk of these failures? </a:t>
            </a:r>
          </a:p>
          <a:p>
            <a:pPr marL="0" indent="0">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If a section of the plant gets damaged, you lift it out and drop a new one in, so to speak. </a:t>
            </a:r>
          </a:p>
          <a:p>
            <a:pPr marL="0" indent="0">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Are mega long overland conveyor systems too much of a risk now? </a:t>
            </a:r>
            <a:endParaRPr lang="en-GB" dirty="0"/>
          </a:p>
        </p:txBody>
      </p:sp>
      <p:sp>
        <p:nvSpPr>
          <p:cNvPr id="4" name="TextBox 3">
            <a:extLst>
              <a:ext uri="{FF2B5EF4-FFF2-40B4-BE49-F238E27FC236}">
                <a16:creationId xmlns:a16="http://schemas.microsoft.com/office/drawing/2014/main" id="{81D7AEDF-928A-1516-29E2-63438F0B6ED4}"/>
              </a:ext>
            </a:extLst>
          </p:cNvPr>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DESIGN SOLUTIONS</a:t>
            </a:r>
          </a:p>
        </p:txBody>
      </p:sp>
    </p:spTree>
    <p:extLst>
      <p:ext uri="{BB962C8B-B14F-4D97-AF65-F5344CB8AC3E}">
        <p14:creationId xmlns:p14="http://schemas.microsoft.com/office/powerpoint/2010/main" val="73087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6675" y="5642084"/>
            <a:ext cx="4091940" cy="883260"/>
          </a:xfrm>
        </p:spPr>
        <p:txBody>
          <a:bodyPr/>
          <a:lstStyle/>
          <a:p>
            <a:pPr marL="0" indent="0" algn="ctr">
              <a:buNone/>
            </a:pPr>
            <a:r>
              <a:rPr lang="en-ZA" sz="2400" b="1" dirty="0"/>
              <a:t>K.I.S.S</a:t>
            </a:r>
          </a:p>
          <a:p>
            <a:pPr marL="0" indent="0" algn="ctr">
              <a:buNone/>
            </a:pPr>
            <a:r>
              <a:rPr lang="en-ZA" sz="2400" b="1" dirty="0"/>
              <a:t>Keep It Sweet &amp; Simple</a:t>
            </a:r>
          </a:p>
          <a:p>
            <a:pPr marL="0" indent="0" algn="ctr">
              <a:buNone/>
            </a:pPr>
            <a:endParaRPr lang="en-ZA" sz="2400" b="1" dirty="0"/>
          </a:p>
        </p:txBody>
      </p:sp>
      <p:sp>
        <p:nvSpPr>
          <p:cNvPr id="6" name="TextBox 5"/>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DESIGN SOLUTIONS</a:t>
            </a:r>
          </a:p>
        </p:txBody>
      </p:sp>
      <p:pic>
        <p:nvPicPr>
          <p:cNvPr id="3" name="Picture 2" descr="A group of tools on a black background&#10;&#10;Description automatically generated">
            <a:extLst>
              <a:ext uri="{FF2B5EF4-FFF2-40B4-BE49-F238E27FC236}">
                <a16:creationId xmlns:a16="http://schemas.microsoft.com/office/drawing/2014/main" id="{D68F8606-9D71-AA6A-96D8-5752C82F8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94" y="979448"/>
            <a:ext cx="6881167" cy="4251032"/>
          </a:xfrm>
          <a:prstGeom prst="rect">
            <a:avLst/>
          </a:prstGeom>
        </p:spPr>
      </p:pic>
    </p:spTree>
    <p:extLst>
      <p:ext uri="{BB962C8B-B14F-4D97-AF65-F5344CB8AC3E}">
        <p14:creationId xmlns:p14="http://schemas.microsoft.com/office/powerpoint/2010/main" val="213056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C609B-077D-32C9-AE80-4AE0FB639202}"/>
              </a:ext>
            </a:extLst>
          </p:cNvPr>
          <p:cNvSpPr>
            <a:spLocks noGrp="1"/>
          </p:cNvSpPr>
          <p:nvPr>
            <p:ph idx="1"/>
          </p:nvPr>
        </p:nvSpPr>
        <p:spPr>
          <a:xfrm>
            <a:off x="395536" y="836712"/>
            <a:ext cx="8183880" cy="4187952"/>
          </a:xfrm>
        </p:spPr>
        <p:txBody>
          <a:bodyPr/>
          <a:lstStyle/>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Do we need more than ever to adopt the “KISS“ modus operandi.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Ok, this may be easier said than done, but that concept does have a place in our industry. It would possibly require more real estate to implement, and I can see that there would be additional costs linking all these sections together, but they need not be designed for the complete life of plant. One would have to conduct some sort of cost versus risk study, but if the risk of damage and loss to production is high, it may just be a worthwhile exercise. </a:t>
            </a: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There is no doubt that control and instrumentation systems must be upgraded from the norm, to detect catastrophic failures and instantaneously implement measures to prevent loss of life and extreme collateral damage.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Having been involved in several legal confrontations between clients and designers, where the latter have been accused of not considering and catering for the “ unknown “, it is imperative that we now consider these new, ever-increasing arrays of possibilities.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D0033CED-3407-25DC-6F36-4183CB1A9964}"/>
              </a:ext>
            </a:extLst>
          </p:cNvPr>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DESIGN SOLUTIONS</a:t>
            </a:r>
          </a:p>
        </p:txBody>
      </p:sp>
    </p:spTree>
    <p:extLst>
      <p:ext uri="{BB962C8B-B14F-4D97-AF65-F5344CB8AC3E}">
        <p14:creationId xmlns:p14="http://schemas.microsoft.com/office/powerpoint/2010/main" val="3907220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39552" y="1124744"/>
            <a:ext cx="7848872" cy="5416885"/>
          </a:xfrm>
          <a:prstGeom prst="rect">
            <a:avLst/>
          </a:prstGeom>
        </p:spPr>
        <p:txBody>
          <a:bodyPr/>
          <a:lstStyle/>
          <a:p>
            <a:pPr marL="0" indent="0" algn="ctr">
              <a:buNone/>
            </a:pPr>
            <a:r>
              <a:rPr lang="en-ZA" sz="2400" b="1" dirty="0"/>
              <a:t>In summary then we can undeniably state that issues such as global warming, global conflict and crippling health pandemics are going to have a severe impact on the way that we design and implement project. </a:t>
            </a:r>
          </a:p>
          <a:p>
            <a:pPr marL="0" indent="0" algn="ctr">
              <a:buNone/>
            </a:pPr>
            <a:endParaRPr lang="en-ZA" sz="2400" b="1" dirty="0"/>
          </a:p>
          <a:p>
            <a:pPr marL="0" indent="0" algn="ctr">
              <a:buNone/>
            </a:pPr>
            <a:r>
              <a:rPr lang="en-ZA" sz="2400" b="1" dirty="0"/>
              <a:t>To ignore these risks is surely foolhardy and will put your project on the slippery slope to failure!</a:t>
            </a:r>
          </a:p>
          <a:p>
            <a:pPr marL="0" indent="0" algn="ctr">
              <a:buNone/>
            </a:pPr>
            <a:endParaRPr lang="en-ZA" sz="2400" b="1" u="sng" dirty="0"/>
          </a:p>
          <a:p>
            <a:pPr marL="0" indent="0" algn="ctr">
              <a:buNone/>
            </a:pPr>
            <a:r>
              <a:rPr lang="en-ZA" sz="2400" b="1" u="sng" dirty="0"/>
              <a:t>FOOD FOR THOUGHT</a:t>
            </a:r>
          </a:p>
        </p:txBody>
      </p:sp>
      <p:sp>
        <p:nvSpPr>
          <p:cNvPr id="8" name="TextBox 7"/>
          <p:cNvSpPr txBox="1"/>
          <p:nvPr/>
        </p:nvSpPr>
        <p:spPr>
          <a:xfrm>
            <a:off x="0" y="44624"/>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SUMMARY</a:t>
            </a:r>
          </a:p>
        </p:txBody>
      </p:sp>
    </p:spTree>
    <p:extLst>
      <p:ext uri="{BB962C8B-B14F-4D97-AF65-F5344CB8AC3E}">
        <p14:creationId xmlns:p14="http://schemas.microsoft.com/office/powerpoint/2010/main" val="274854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915896" y="2060848"/>
            <a:ext cx="7312208" cy="3312368"/>
          </a:xfrm>
          <a:prstGeom prst="rect">
            <a:avLst/>
          </a:prstGeom>
        </p:spPr>
      </p:pic>
      <p:sp>
        <p:nvSpPr>
          <p:cNvPr id="2" name="TextBox 1"/>
          <p:cNvSpPr txBox="1"/>
          <p:nvPr/>
        </p:nvSpPr>
        <p:spPr>
          <a:xfrm>
            <a:off x="1780" y="52238"/>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BACK IN THE DAY</a:t>
            </a:r>
          </a:p>
        </p:txBody>
      </p:sp>
      <p:sp>
        <p:nvSpPr>
          <p:cNvPr id="10" name="TextBox 9"/>
          <p:cNvSpPr txBox="1"/>
          <p:nvPr/>
        </p:nvSpPr>
        <p:spPr>
          <a:xfrm>
            <a:off x="539552" y="1101516"/>
            <a:ext cx="7488832" cy="461665"/>
          </a:xfrm>
          <a:prstGeom prst="rect">
            <a:avLst/>
          </a:prstGeom>
          <a:noFill/>
        </p:spPr>
        <p:txBody>
          <a:bodyPr wrap="square" rtlCol="0">
            <a:spAutoFit/>
          </a:bodyPr>
          <a:lstStyle/>
          <a:p>
            <a:pPr algn="ctr"/>
            <a:r>
              <a:rPr lang="en-ZA" sz="2400" b="1" dirty="0">
                <a:latin typeface="Franklin Gothic Medium" panose="020B0603020102020204" pitchFamily="34" charset="0"/>
              </a:rPr>
              <a:t>         The Great Wall of China built 1300 - 1600</a:t>
            </a:r>
          </a:p>
        </p:txBody>
      </p:sp>
      <p:sp>
        <p:nvSpPr>
          <p:cNvPr id="3" name="TextBox 2">
            <a:extLst>
              <a:ext uri="{FF2B5EF4-FFF2-40B4-BE49-F238E27FC236}">
                <a16:creationId xmlns:a16="http://schemas.microsoft.com/office/drawing/2014/main" id="{33AF677E-9955-AB10-5766-AC334C834740}"/>
              </a:ext>
            </a:extLst>
          </p:cNvPr>
          <p:cNvSpPr txBox="1"/>
          <p:nvPr/>
        </p:nvSpPr>
        <p:spPr>
          <a:xfrm>
            <a:off x="827584" y="5495259"/>
            <a:ext cx="5504456" cy="369332"/>
          </a:xfrm>
          <a:prstGeom prst="rect">
            <a:avLst/>
          </a:prstGeom>
          <a:noFill/>
        </p:spPr>
        <p:txBody>
          <a:bodyPr wrap="non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The Great Wall of China, still going strong after 650 years</a:t>
            </a:r>
            <a:endParaRPr lang="en-GB" dirty="0"/>
          </a:p>
        </p:txBody>
      </p:sp>
    </p:spTree>
    <p:extLst>
      <p:ext uri="{BB962C8B-B14F-4D97-AF65-F5344CB8AC3E}">
        <p14:creationId xmlns:p14="http://schemas.microsoft.com/office/powerpoint/2010/main" val="2157795346"/>
      </p:ext>
    </p:extLst>
  </p:cSld>
  <p:clrMapOvr>
    <a:masterClrMapping/>
  </p:clrMapOvr>
  <p:transition spd="slow" advTm="90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51720" y="694263"/>
            <a:ext cx="4780776" cy="514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Font typeface="Wingdings 2"/>
              <a:buNone/>
            </a:pPr>
            <a:r>
              <a:rPr lang="en-ZA" sz="2400" b="1" dirty="0">
                <a:latin typeface="Franklin Gothic Medium" panose="020B0603020102020204" pitchFamily="34" charset="0"/>
              </a:rPr>
              <a:t>Royal Border Bridge built 1850</a:t>
            </a:r>
            <a:endParaRPr lang="en-ZA" sz="2400" dirty="0">
              <a:latin typeface="Franklin Gothic Medium" panose="020B0603020102020204" pitchFamily="34" charset="0"/>
            </a:endParaRPr>
          </a:p>
        </p:txBody>
      </p:sp>
      <p:sp>
        <p:nvSpPr>
          <p:cNvPr id="4" name="TextBox 3"/>
          <p:cNvSpPr txBox="1"/>
          <p:nvPr/>
        </p:nvSpPr>
        <p:spPr>
          <a:xfrm>
            <a:off x="0" y="722"/>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BACK IN THE DAY</a:t>
            </a:r>
          </a:p>
        </p:txBody>
      </p:sp>
      <p:pic>
        <p:nvPicPr>
          <p:cNvPr id="1026" name="Picture 2" descr="Stone railway bridge between Scotland and England Stock Photo by ©Shaiith79  13621883">
            <a:extLst>
              <a:ext uri="{FF2B5EF4-FFF2-40B4-BE49-F238E27FC236}">
                <a16:creationId xmlns:a16="http://schemas.microsoft.com/office/drawing/2014/main" id="{F2AA3019-C123-8947-64F9-52C2ADC3E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525" y="1268760"/>
            <a:ext cx="5688632" cy="3792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A3CE30-CF6B-89E7-848C-CE1E9016C8C2}"/>
              </a:ext>
            </a:extLst>
          </p:cNvPr>
          <p:cNvSpPr txBox="1"/>
          <p:nvPr/>
        </p:nvSpPr>
        <p:spPr>
          <a:xfrm>
            <a:off x="444388" y="5266074"/>
            <a:ext cx="8300906" cy="646331"/>
          </a:xfrm>
          <a:prstGeom prst="rect">
            <a:avLst/>
          </a:prstGeom>
          <a:noFill/>
        </p:spPr>
        <p:txBody>
          <a:bodyPr wrap="square" rtlCol="0">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A rail bridge that withstood the Flying Scotsman at 100mph complete with passengers and British Rail heavy duty cheese sandwiches.</a:t>
            </a:r>
            <a:endParaRPr lang="en-GB" dirty="0"/>
          </a:p>
        </p:txBody>
      </p:sp>
    </p:spTree>
    <p:extLst>
      <p:ext uri="{BB962C8B-B14F-4D97-AF65-F5344CB8AC3E}">
        <p14:creationId xmlns:p14="http://schemas.microsoft.com/office/powerpoint/2010/main" val="2015332994"/>
      </p:ext>
    </p:extLst>
  </p:cSld>
  <p:clrMapOvr>
    <a:masterClrMapping/>
  </p:clrMapOvr>
  <p:transition spd="slow" advTm="785">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LEAN AND MEAN</a:t>
            </a:r>
          </a:p>
        </p:txBody>
      </p:sp>
      <p:cxnSp>
        <p:nvCxnSpPr>
          <p:cNvPr id="14" name="Straight Arrow Connector 13">
            <a:extLst>
              <a:ext uri="{FF2B5EF4-FFF2-40B4-BE49-F238E27FC236}">
                <a16:creationId xmlns:a16="http://schemas.microsoft.com/office/drawing/2014/main" id="{29DA0085-3F6C-E835-B9DE-2D4FCAE3ABF1}"/>
              </a:ext>
            </a:extLst>
          </p:cNvPr>
          <p:cNvCxnSpPr>
            <a:cxnSpLocks/>
          </p:cNvCxnSpPr>
          <p:nvPr/>
        </p:nvCxnSpPr>
        <p:spPr>
          <a:xfrm>
            <a:off x="4572000" y="1433285"/>
            <a:ext cx="2039192" cy="14483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40D549A8-BF58-DAF0-2699-3AD8BA4730E9}"/>
              </a:ext>
            </a:extLst>
          </p:cNvPr>
          <p:cNvCxnSpPr>
            <a:cxnSpLocks/>
          </p:cNvCxnSpPr>
          <p:nvPr/>
        </p:nvCxnSpPr>
        <p:spPr>
          <a:xfrm>
            <a:off x="4558964" y="1446100"/>
            <a:ext cx="13036" cy="12884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3DEE451A-E17C-BAE2-263F-2E15A143CB70}"/>
              </a:ext>
            </a:extLst>
          </p:cNvPr>
          <p:cNvCxnSpPr>
            <a:cxnSpLocks/>
            <a:endCxn id="30" idx="0"/>
          </p:cNvCxnSpPr>
          <p:nvPr/>
        </p:nvCxnSpPr>
        <p:spPr>
          <a:xfrm flipH="1">
            <a:off x="2556419" y="1446100"/>
            <a:ext cx="2002545" cy="14541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C34C0142-62F5-EF39-5E92-4CAE4FC7D26C}"/>
              </a:ext>
            </a:extLst>
          </p:cNvPr>
          <p:cNvSpPr txBox="1"/>
          <p:nvPr/>
        </p:nvSpPr>
        <p:spPr>
          <a:xfrm>
            <a:off x="683568" y="768439"/>
            <a:ext cx="6588734" cy="461665"/>
          </a:xfrm>
          <a:prstGeom prst="rect">
            <a:avLst/>
          </a:prstGeom>
          <a:noFill/>
        </p:spPr>
        <p:txBody>
          <a:bodyPr wrap="square" rtlCol="0">
            <a:spAutoFit/>
          </a:bodyPr>
          <a:lstStyle/>
          <a:p>
            <a:r>
              <a:rPr lang="en-ZA" dirty="0"/>
              <a:t>         </a:t>
            </a:r>
            <a:r>
              <a:rPr lang="en-ZA" sz="2400" b="1" dirty="0"/>
              <a:t>PROJECT DESIGN &amp; EXECUTION</a:t>
            </a:r>
          </a:p>
        </p:txBody>
      </p:sp>
      <p:sp>
        <p:nvSpPr>
          <p:cNvPr id="30" name="TextBox 29">
            <a:extLst>
              <a:ext uri="{FF2B5EF4-FFF2-40B4-BE49-F238E27FC236}">
                <a16:creationId xmlns:a16="http://schemas.microsoft.com/office/drawing/2014/main" id="{409E5DFB-354E-40F4-C3DF-1D4BA50BFE86}"/>
              </a:ext>
            </a:extLst>
          </p:cNvPr>
          <p:cNvSpPr txBox="1"/>
          <p:nvPr/>
        </p:nvSpPr>
        <p:spPr>
          <a:xfrm>
            <a:off x="1476299" y="2900212"/>
            <a:ext cx="2160240" cy="369332"/>
          </a:xfrm>
          <a:prstGeom prst="rect">
            <a:avLst/>
          </a:prstGeom>
          <a:noFill/>
        </p:spPr>
        <p:txBody>
          <a:bodyPr wrap="square" rtlCol="0">
            <a:spAutoFit/>
          </a:bodyPr>
          <a:lstStyle/>
          <a:p>
            <a:r>
              <a:rPr lang="en-ZA" b="1" dirty="0"/>
              <a:t>TECHNOLOGY</a:t>
            </a:r>
          </a:p>
        </p:txBody>
      </p:sp>
      <p:sp>
        <p:nvSpPr>
          <p:cNvPr id="31" name="TextBox 30">
            <a:extLst>
              <a:ext uri="{FF2B5EF4-FFF2-40B4-BE49-F238E27FC236}">
                <a16:creationId xmlns:a16="http://schemas.microsoft.com/office/drawing/2014/main" id="{7E86CFC9-B20D-B2C5-6C4F-4FAED41ECE58}"/>
              </a:ext>
            </a:extLst>
          </p:cNvPr>
          <p:cNvSpPr txBox="1"/>
          <p:nvPr/>
        </p:nvSpPr>
        <p:spPr>
          <a:xfrm>
            <a:off x="3790281" y="2890932"/>
            <a:ext cx="2352859" cy="369332"/>
          </a:xfrm>
          <a:prstGeom prst="rect">
            <a:avLst/>
          </a:prstGeom>
          <a:noFill/>
        </p:spPr>
        <p:txBody>
          <a:bodyPr wrap="square" rtlCol="0">
            <a:spAutoFit/>
          </a:bodyPr>
          <a:lstStyle/>
          <a:p>
            <a:r>
              <a:rPr lang="en-ZA" b="1" dirty="0"/>
              <a:t>RESEARCH</a:t>
            </a:r>
          </a:p>
        </p:txBody>
      </p:sp>
      <p:sp>
        <p:nvSpPr>
          <p:cNvPr id="32" name="TextBox 31">
            <a:extLst>
              <a:ext uri="{FF2B5EF4-FFF2-40B4-BE49-F238E27FC236}">
                <a16:creationId xmlns:a16="http://schemas.microsoft.com/office/drawing/2014/main" id="{C594797E-A639-0C20-72F4-0EEBD4D65FC0}"/>
              </a:ext>
            </a:extLst>
          </p:cNvPr>
          <p:cNvSpPr txBox="1"/>
          <p:nvPr/>
        </p:nvSpPr>
        <p:spPr>
          <a:xfrm>
            <a:off x="5963120" y="2881614"/>
            <a:ext cx="2365895" cy="369332"/>
          </a:xfrm>
          <a:prstGeom prst="rect">
            <a:avLst/>
          </a:prstGeom>
          <a:noFill/>
        </p:spPr>
        <p:txBody>
          <a:bodyPr wrap="square" rtlCol="0">
            <a:spAutoFit/>
          </a:bodyPr>
          <a:lstStyle/>
          <a:p>
            <a:r>
              <a:rPr lang="en-ZA" b="1" dirty="0"/>
              <a:t>EXPERIENCE</a:t>
            </a:r>
          </a:p>
        </p:txBody>
      </p:sp>
      <p:cxnSp>
        <p:nvCxnSpPr>
          <p:cNvPr id="36" name="Straight Arrow Connector 35">
            <a:extLst>
              <a:ext uri="{FF2B5EF4-FFF2-40B4-BE49-F238E27FC236}">
                <a16:creationId xmlns:a16="http://schemas.microsoft.com/office/drawing/2014/main" id="{DC490229-1314-5B6E-EDF6-809B6AFFF14C}"/>
              </a:ext>
            </a:extLst>
          </p:cNvPr>
          <p:cNvCxnSpPr/>
          <p:nvPr/>
        </p:nvCxnSpPr>
        <p:spPr>
          <a:xfrm>
            <a:off x="2542738" y="3432550"/>
            <a:ext cx="2016226" cy="1512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7215D227-F18F-A30A-3831-1595BB8E185E}"/>
              </a:ext>
            </a:extLst>
          </p:cNvPr>
          <p:cNvCxnSpPr>
            <a:cxnSpLocks/>
          </p:cNvCxnSpPr>
          <p:nvPr/>
        </p:nvCxnSpPr>
        <p:spPr>
          <a:xfrm flipH="1">
            <a:off x="4572000" y="3388824"/>
            <a:ext cx="2039192" cy="1555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F8F1A883-B231-CA45-7F94-63A1D9DDD6E4}"/>
              </a:ext>
            </a:extLst>
          </p:cNvPr>
          <p:cNvCxnSpPr>
            <a:cxnSpLocks/>
          </p:cNvCxnSpPr>
          <p:nvPr/>
        </p:nvCxnSpPr>
        <p:spPr>
          <a:xfrm>
            <a:off x="4558964" y="3266860"/>
            <a:ext cx="0" cy="1555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F98CC509-38A6-A082-7FEE-28C438AD4E15}"/>
              </a:ext>
            </a:extLst>
          </p:cNvPr>
          <p:cNvSpPr txBox="1"/>
          <p:nvPr/>
        </p:nvSpPr>
        <p:spPr>
          <a:xfrm>
            <a:off x="683568" y="5229200"/>
            <a:ext cx="4608505" cy="1200329"/>
          </a:xfrm>
          <a:prstGeom prst="rect">
            <a:avLst/>
          </a:prstGeom>
          <a:noFill/>
        </p:spPr>
        <p:txBody>
          <a:bodyPr wrap="square" rtlCol="0">
            <a:spAutoFit/>
          </a:bodyPr>
          <a:lstStyle/>
          <a:p>
            <a:pPr marL="342900" indent="-342900">
              <a:buFont typeface="Arial" panose="020B0604020202020204" pitchFamily="34" charset="0"/>
              <a:buChar char="•"/>
            </a:pPr>
            <a:r>
              <a:rPr lang="en-ZA" sz="2400" b="1" dirty="0"/>
              <a:t>LEAN &amp; MEAN</a:t>
            </a:r>
          </a:p>
          <a:p>
            <a:pPr marL="342900" indent="-342900">
              <a:buFont typeface="Arial" panose="020B0604020202020204" pitchFamily="34" charset="0"/>
              <a:buChar char="•"/>
            </a:pPr>
            <a:r>
              <a:rPr lang="en-ZA" sz="2400" b="1" dirty="0"/>
              <a:t>FIT FOR PURPOSE</a:t>
            </a:r>
          </a:p>
          <a:p>
            <a:pPr marL="342900" indent="-342900">
              <a:buFont typeface="Arial" panose="020B0604020202020204" pitchFamily="34" charset="0"/>
              <a:buChar char="•"/>
            </a:pPr>
            <a:r>
              <a:rPr lang="en-ZA" sz="2400" b="1" dirty="0"/>
              <a:t>BUDGET &amp; SCHEDULE   </a:t>
            </a:r>
          </a:p>
        </p:txBody>
      </p:sp>
    </p:spTree>
    <p:extLst>
      <p:ext uri="{BB962C8B-B14F-4D97-AF65-F5344CB8AC3E}">
        <p14:creationId xmlns:p14="http://schemas.microsoft.com/office/powerpoint/2010/main" val="2534424542"/>
      </p:ext>
    </p:extLst>
  </p:cSld>
  <p:clrMapOvr>
    <a:masterClrMapping/>
  </p:clrMapOvr>
  <p:transition spd="slow" advTm="787">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2A2D8-4602-C936-0DC9-7A7BE8B4B753}"/>
              </a:ext>
            </a:extLst>
          </p:cNvPr>
          <p:cNvSpPr>
            <a:spLocks noGrp="1"/>
          </p:cNvSpPr>
          <p:nvPr>
            <p:ph idx="1"/>
          </p:nvPr>
        </p:nvSpPr>
        <p:spPr>
          <a:xfrm>
            <a:off x="480060" y="836712"/>
            <a:ext cx="8183880" cy="4187952"/>
          </a:xfrm>
        </p:spPr>
        <p:txBody>
          <a:bodyPr/>
          <a:lstStyle/>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As time wore on, we had to become more and more aware of those issues, as well as new ones that came along with tighter legislation, laws, and recommended practices. </a:t>
            </a:r>
          </a:p>
          <a:p>
            <a:pPr marL="0" indent="0">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These could in most part be quantified and dealt with using clever mathematics, research, and experience. Clients demanded that projects be executed using the latest technology and practices, all within the tight constraints of budget and schedule.  </a:t>
            </a:r>
          </a:p>
          <a:p>
            <a:pPr marL="0" indent="0">
              <a:buNone/>
            </a:pP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Lean and mean, value for money, and return on investment were some of the many catch phrases that could be heard across the boardroom table, along with guarantees and assurances, and that all eventualities had been taken care of. At the end of the day, the budget, schedule, risks, and rewards could all be quantified and dealt with by the implementation of quality design and best project management practices.</a:t>
            </a:r>
            <a:endParaRPr lang="en-GB" dirty="0"/>
          </a:p>
        </p:txBody>
      </p:sp>
      <p:sp>
        <p:nvSpPr>
          <p:cNvPr id="6" name="TextBox 5">
            <a:extLst>
              <a:ext uri="{FF2B5EF4-FFF2-40B4-BE49-F238E27FC236}">
                <a16:creationId xmlns:a16="http://schemas.microsoft.com/office/drawing/2014/main" id="{41510C3B-5664-4565-B667-ABB56139E22E}"/>
              </a:ext>
            </a:extLst>
          </p:cNvPr>
          <p:cNvSpPr txBox="1"/>
          <p:nvPr/>
        </p:nvSpPr>
        <p:spPr>
          <a:xfrm>
            <a:off x="0" y="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LEAN AND MEAN</a:t>
            </a:r>
          </a:p>
        </p:txBody>
      </p:sp>
    </p:spTree>
    <p:extLst>
      <p:ext uri="{BB962C8B-B14F-4D97-AF65-F5344CB8AC3E}">
        <p14:creationId xmlns:p14="http://schemas.microsoft.com/office/powerpoint/2010/main" val="316980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66DDB-E0DD-47B9-D4DA-ECB87C22A32E}"/>
              </a:ext>
            </a:extLst>
          </p:cNvPr>
          <p:cNvSpPr>
            <a:spLocks noGrp="1"/>
          </p:cNvSpPr>
          <p:nvPr>
            <p:ph idx="1"/>
          </p:nvPr>
        </p:nvSpPr>
        <p:spPr>
          <a:xfrm>
            <a:off x="480060" y="764704"/>
            <a:ext cx="8183880" cy="4187952"/>
          </a:xfrm>
        </p:spPr>
        <p:txBody>
          <a:bodyPr/>
          <a:lstStyle/>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I hoped that within my old written articles, I had dealt with these issues in a manner that made their quantifying easier, and with my many years of experience under my belt, I could highlight some of the common pitfalls that could put any design or project at risk.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So that is the past, now let’s come to the present day and the matter at hand.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I have been asked to put pen to paper once again and elaborate on what I had done previously. This I thought should be easy enough, because after all only a handful of years had passed by. I decided to use one of my earlier articles “Challenges of Working in Africa“ as the template but move the boundaries to cover as much of the world as I could. </a:t>
            </a: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first subject to be tackled was that of climate change and political unrest, something that is particularly important to consider in Africa, but not maybe of the utmost importance elsewhere. Europe and the Americas have been relatively stable on these fronts in time gone by, so this section should be a basic cut and paste job, I thought!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F399A75C-0107-EEDF-A824-6F2546BA33FA}"/>
              </a:ext>
            </a:extLst>
          </p:cNvPr>
          <p:cNvSpPr txBox="1"/>
          <p:nvPr/>
        </p:nvSpPr>
        <p:spPr>
          <a:xfrm>
            <a:off x="0" y="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LEAN AND MEAN</a:t>
            </a:r>
          </a:p>
        </p:txBody>
      </p:sp>
    </p:spTree>
    <p:extLst>
      <p:ext uri="{BB962C8B-B14F-4D97-AF65-F5344CB8AC3E}">
        <p14:creationId xmlns:p14="http://schemas.microsoft.com/office/powerpoint/2010/main" val="238269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08E32-871B-464C-2FBF-87A174FEFE93}"/>
              </a:ext>
            </a:extLst>
          </p:cNvPr>
          <p:cNvSpPr>
            <a:spLocks noGrp="1"/>
          </p:cNvSpPr>
          <p:nvPr>
            <p:ph idx="1"/>
          </p:nvPr>
        </p:nvSpPr>
        <p:spPr>
          <a:xfrm>
            <a:off x="480060" y="764704"/>
            <a:ext cx="8183880" cy="4187952"/>
          </a:xfrm>
        </p:spPr>
        <p:txBody>
          <a:bodyPr/>
          <a:lstStyle/>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Oh Boy! Thankfully I had put my writing pad down for the night and allowed my thoughts to ferment till the morning. Whilst fermentation may be beneficial to the making of a fine Merlot, it proved to be the opposite in this case. The quiet hours had done nothing but create a multitude of changes to my cut and paste plan.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facts upon which we as engineers previously based our designs and project management procedures have been “pummelled“  by the activities in the new world. Most of this is attributed to two things. Global warming and global conflict. </a:t>
            </a:r>
          </a:p>
          <a:p>
            <a:pPr marL="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Let’s delve into just a few issues that will show the magnitude of what we now must try and quantify.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B2C3A2BF-2BB4-034E-6A8D-98F1A7B3D297}"/>
              </a:ext>
            </a:extLst>
          </p:cNvPr>
          <p:cNvSpPr txBox="1"/>
          <p:nvPr/>
        </p:nvSpPr>
        <p:spPr>
          <a:xfrm>
            <a:off x="0" y="0"/>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LEAN AND MEAN</a:t>
            </a:r>
          </a:p>
        </p:txBody>
      </p:sp>
    </p:spTree>
    <p:extLst>
      <p:ext uri="{BB962C8B-B14F-4D97-AF65-F5344CB8AC3E}">
        <p14:creationId xmlns:p14="http://schemas.microsoft.com/office/powerpoint/2010/main" val="304783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22"/>
            <a:ext cx="9144000" cy="523220"/>
          </a:xfrm>
          <a:prstGeom prst="rect">
            <a:avLst/>
          </a:prstGeom>
          <a:noFill/>
        </p:spPr>
        <p:txBody>
          <a:bodyPr wrap="square" rtlCol="0">
            <a:spAutoFit/>
          </a:bodyPr>
          <a:lstStyle/>
          <a:p>
            <a:pPr algn="ctr"/>
            <a:r>
              <a:rPr lang="en-ZA" sz="2800" b="1" dirty="0">
                <a:solidFill>
                  <a:schemeClr val="bg1"/>
                </a:solidFill>
                <a:latin typeface="Franklin Gothic Medium" panose="020B0603020102020204" pitchFamily="34" charset="0"/>
              </a:rPr>
              <a:t>CLIMATIC CONDITIONS</a:t>
            </a:r>
          </a:p>
        </p:txBody>
      </p:sp>
      <p:sp>
        <p:nvSpPr>
          <p:cNvPr id="9" name="TextBox 8">
            <a:extLst>
              <a:ext uri="{FF2B5EF4-FFF2-40B4-BE49-F238E27FC236}">
                <a16:creationId xmlns:a16="http://schemas.microsoft.com/office/drawing/2014/main" id="{6AD229A2-9172-F73F-22B8-A9B1A4404445}"/>
              </a:ext>
            </a:extLst>
          </p:cNvPr>
          <p:cNvSpPr txBox="1"/>
          <p:nvPr/>
        </p:nvSpPr>
        <p:spPr>
          <a:xfrm>
            <a:off x="2555776" y="5589240"/>
            <a:ext cx="3672408" cy="461665"/>
          </a:xfrm>
          <a:prstGeom prst="rect">
            <a:avLst/>
          </a:prstGeom>
          <a:noFill/>
        </p:spPr>
        <p:txBody>
          <a:bodyPr wrap="square" rtlCol="0">
            <a:spAutoFit/>
          </a:bodyPr>
          <a:lstStyle/>
          <a:p>
            <a:r>
              <a:rPr lang="en-ZA" sz="2400" b="1" dirty="0"/>
              <a:t>GLOBAL WARMING</a:t>
            </a:r>
          </a:p>
        </p:txBody>
      </p:sp>
      <p:pic>
        <p:nvPicPr>
          <p:cNvPr id="10" name="Picture 9" descr="A diagram of a river with different types of water&#10;&#10;Description automatically generated">
            <a:extLst>
              <a:ext uri="{FF2B5EF4-FFF2-40B4-BE49-F238E27FC236}">
                <a16:creationId xmlns:a16="http://schemas.microsoft.com/office/drawing/2014/main" id="{C6F0EB2F-60D1-1F6B-0B20-5774873B0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0" y="807095"/>
            <a:ext cx="6515100" cy="4667250"/>
          </a:xfrm>
          <a:prstGeom prst="rect">
            <a:avLst/>
          </a:prstGeom>
        </p:spPr>
      </p:pic>
    </p:spTree>
    <p:extLst>
      <p:ext uri="{BB962C8B-B14F-4D97-AF65-F5344CB8AC3E}">
        <p14:creationId xmlns:p14="http://schemas.microsoft.com/office/powerpoint/2010/main" val="3016053572"/>
      </p:ext>
    </p:extLst>
  </p:cSld>
  <p:clrMapOvr>
    <a:masterClrMapping/>
  </p:clrMapOvr>
  <p:transition spd="slow" advTm="854">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2047</TotalTime>
  <Words>1806</Words>
  <Application>Microsoft Office PowerPoint</Application>
  <PresentationFormat>On-screen Show (4:3)</PresentationFormat>
  <Paragraphs>108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Franklin Gothic Medium</vt:lpstr>
      <vt:lpstr>Verdana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HANDLING PRESENTATION</dc:title>
  <dc:creator>Bianca Watts</dc:creator>
  <cp:lastModifiedBy>Bianca Watts</cp:lastModifiedBy>
  <cp:revision>80</cp:revision>
  <dcterms:created xsi:type="dcterms:W3CDTF">2017-03-27T08:16:48Z</dcterms:created>
  <dcterms:modified xsi:type="dcterms:W3CDTF">2025-03-13T09:12:33Z</dcterms:modified>
</cp:coreProperties>
</file>